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notesMasterIdLst>
    <p:notesMasterId r:id="rId13"/>
  </p:notesMasterIdLst>
  <p:handoutMasterIdLst>
    <p:handoutMasterId r:id="rId14"/>
  </p:handoutMasterIdLst>
  <p:sldIdLst>
    <p:sldId id="374" r:id="rId2"/>
    <p:sldId id="597" r:id="rId3"/>
    <p:sldId id="601" r:id="rId4"/>
    <p:sldId id="610" r:id="rId5"/>
    <p:sldId id="612" r:id="rId6"/>
    <p:sldId id="613" r:id="rId7"/>
    <p:sldId id="614" r:id="rId8"/>
    <p:sldId id="615" r:id="rId9"/>
    <p:sldId id="616" r:id="rId10"/>
    <p:sldId id="596" r:id="rId11"/>
    <p:sldId id="384" r:id="rId12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6F5F15-1EC7-4B90-B6BF-685188498DB8}">
          <p14:sldIdLst>
            <p14:sldId id="374"/>
            <p14:sldId id="597"/>
            <p14:sldId id="601"/>
            <p14:sldId id="610"/>
            <p14:sldId id="612"/>
            <p14:sldId id="613"/>
            <p14:sldId id="614"/>
            <p14:sldId id="615"/>
            <p14:sldId id="616"/>
            <p14:sldId id="596"/>
            <p14:sldId id="3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CCE"/>
    <a:srgbClr val="1D36B5"/>
    <a:srgbClr val="5B16F4"/>
    <a:srgbClr val="CCFF99"/>
    <a:srgbClr val="FF3300"/>
    <a:srgbClr val="5E40CA"/>
    <a:srgbClr val="CCFF33"/>
    <a:srgbClr val="CCFFCC"/>
    <a:srgbClr val="CDDDA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>
        <p:scale>
          <a:sx n="100" d="100"/>
          <a:sy n="100" d="100"/>
        </p:scale>
        <p:origin x="-1944" y="-8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25224</c:v>
                </c:pt>
                <c:pt idx="1">
                  <c:v>10558</c:v>
                </c:pt>
                <c:pt idx="2">
                  <c:v>97960</c:v>
                </c:pt>
                <c:pt idx="3">
                  <c:v>24957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Норматив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20179</c:v>
                </c:pt>
                <c:pt idx="1">
                  <c:v>8446</c:v>
                </c:pt>
                <c:pt idx="2">
                  <c:v>55980</c:v>
                </c:pt>
                <c:pt idx="3">
                  <c:v>12965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724352"/>
        <c:axId val="20763008"/>
        <c:axId val="0"/>
      </c:bar3DChart>
      <c:catAx>
        <c:axId val="20724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20763008"/>
        <c:crosses val="autoZero"/>
        <c:auto val="1"/>
        <c:lblAlgn val="ctr"/>
        <c:lblOffset val="100"/>
        <c:noMultiLvlLbl val="0"/>
      </c:catAx>
      <c:valAx>
        <c:axId val="20763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243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18852</c:v>
                </c:pt>
                <c:pt idx="1">
                  <c:v>4676</c:v>
                </c:pt>
                <c:pt idx="2">
                  <c:v>43387</c:v>
                </c:pt>
                <c:pt idx="3">
                  <c:v>11805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Норматив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13196</c:v>
                </c:pt>
                <c:pt idx="1">
                  <c:v>3446</c:v>
                </c:pt>
                <c:pt idx="2">
                  <c:v>40000</c:v>
                </c:pt>
                <c:pt idx="3">
                  <c:v>6200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50400"/>
        <c:axId val="7751936"/>
        <c:axId val="0"/>
      </c:bar3DChart>
      <c:catAx>
        <c:axId val="775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751936"/>
        <c:crosses val="autoZero"/>
        <c:auto val="1"/>
        <c:lblAlgn val="ctr"/>
        <c:lblOffset val="100"/>
        <c:noMultiLvlLbl val="0"/>
      </c:catAx>
      <c:valAx>
        <c:axId val="7751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504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2462</c:v>
                </c:pt>
                <c:pt idx="1">
                  <c:v>867</c:v>
                </c:pt>
                <c:pt idx="2">
                  <c:v>1717</c:v>
                </c:pt>
                <c:pt idx="3">
                  <c:v>1014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Норматив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2009</c:v>
                </c:pt>
                <c:pt idx="1">
                  <c:v>707</c:v>
                </c:pt>
                <c:pt idx="2">
                  <c:v>763</c:v>
                </c:pt>
                <c:pt idx="3">
                  <c:v>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17856"/>
        <c:axId val="7823744"/>
        <c:axId val="0"/>
      </c:bar3DChart>
      <c:catAx>
        <c:axId val="7817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823744"/>
        <c:crosses val="autoZero"/>
        <c:auto val="1"/>
        <c:lblAlgn val="ctr"/>
        <c:lblOffset val="100"/>
        <c:noMultiLvlLbl val="0"/>
      </c:catAx>
      <c:valAx>
        <c:axId val="78237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178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1128</c:v>
                </c:pt>
                <c:pt idx="1">
                  <c:v>332</c:v>
                </c:pt>
                <c:pt idx="2">
                  <c:v>591</c:v>
                </c:pt>
                <c:pt idx="3">
                  <c:v>259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Норматив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КС</c:v>
                </c:pt>
                <c:pt idx="1">
                  <c:v>ДС</c:v>
                </c:pt>
                <c:pt idx="2">
                  <c:v>АПП</c:v>
                </c:pt>
                <c:pt idx="3">
                  <c:v>СМП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940</c:v>
                </c:pt>
                <c:pt idx="1">
                  <c:v>140</c:v>
                </c:pt>
                <c:pt idx="2">
                  <c:v>211</c:v>
                </c:pt>
                <c:pt idx="3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798720"/>
        <c:axId val="108800256"/>
        <c:axId val="0"/>
      </c:bar3DChart>
      <c:catAx>
        <c:axId val="108798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8800256"/>
        <c:crosses val="autoZero"/>
        <c:auto val="1"/>
        <c:lblAlgn val="ctr"/>
        <c:lblOffset val="100"/>
        <c:noMultiLvlLbl val="0"/>
      </c:catAx>
      <c:valAx>
        <c:axId val="108800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879872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49BB92-379D-49F1-9D15-7B1601D51C96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3912F2-7AC4-4C7A-B364-F7A6FD255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3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37EF1B-4BE2-48EB-BBD5-3EBE8123A046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6C04E1-91B6-4529-A800-3ADF6844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6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79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19CF-146B-4F21-96A1-5CEEDE357481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48B2-BA72-461B-8390-5525445430FE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E2623-5B0A-4558-BA52-432E31BCE2AB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F1B80-AF7A-4083-B8E2-B1C714DE464D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5AAE-8B98-480E-879E-C4EA30DB13D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50A6-ED47-4DEA-801E-96E9A0D426A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C1CF-5C53-4584-B388-96694C69ED67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3C46C-A5C2-4F01-9C12-E696D2A128A4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C5447-3424-4BD1-BD56-768E154ABE4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D8E50-A176-48AE-B8CC-5BF32FE6C30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2FBA2-E396-4BC0-B9A8-33E707B954DC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1E782C7-EFDF-456C-B6DE-4B8EC53AA1D3}" type="datetimeFigureOut">
              <a:rPr lang="ru-RU" smtClean="0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F6AFA4B-ACA1-481E-B954-4E7E1DF3C1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Экспертная деятельность в сфере обязательного медицинского страхования на территории Хабаровского края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в 2018 году</a:t>
            </a:r>
            <a:endParaRPr lang="ru-RU" sz="2800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3739824"/>
            <a:ext cx="849694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prstClr val="black"/>
                </a:solidFill>
                <a:latin typeface="Arial" pitchFamily="34" charset="0"/>
              </a:rPr>
              <a:t> начальник отдела контроля качества медицинской помощи застрахованным  Хабаровского краевого фонда обязательного медицинского страхования </a:t>
            </a:r>
          </a:p>
          <a:p>
            <a:pPr algn="ctr"/>
            <a:r>
              <a:rPr lang="ru-RU" sz="1500" b="1" i="1" dirty="0" smtClean="0">
                <a:solidFill>
                  <a:prstClr val="black"/>
                </a:solidFill>
                <a:latin typeface="Arial" pitchFamily="34" charset="0"/>
              </a:rPr>
              <a:t>  Тихоньких Лариса Петровна</a:t>
            </a:r>
          </a:p>
          <a:p>
            <a:pPr algn="ctr"/>
            <a:endParaRPr lang="ru-RU" sz="1500" b="1" i="1" dirty="0">
              <a:solidFill>
                <a:prstClr val="black"/>
              </a:solidFill>
              <a:latin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prstClr val="black"/>
                </a:solidFill>
                <a:latin typeface="Arial" pitchFamily="34" charset="0"/>
              </a:rPr>
              <a:t> март  2018 г.</a:t>
            </a:r>
            <a:endParaRPr lang="ru-RU" sz="15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922" y="0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9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17787" y="735546"/>
            <a:ext cx="6480720" cy="3488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 Итоги  </a:t>
            </a:r>
            <a:endParaRPr lang="ru-RU" b="1" kern="1200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87288"/>
              </p:ext>
            </p:extLst>
          </p:nvPr>
        </p:nvGraphicFramePr>
        <p:xfrm>
          <a:off x="539552" y="1173239"/>
          <a:ext cx="8352927" cy="3867544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352927"/>
              </a:tblGrid>
              <a:tr h="386754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 году по сравнению с 2017 годом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при проведении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реМЭЭ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на фоне уменьшения общего числа выявленных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дефектов 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увеличился число дефектов допущенных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МО, но не выявленных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СМО;</a:t>
                      </a:r>
                      <a:endParaRPr lang="ru-RU" sz="20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Имеет  место  выявление  случаев  необоснованного  применения  финансовых  санкций  к медицинским организациям;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Общая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 предотвращенных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по результатам проведенных в 2018 году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реэкспертиз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финансовых потерь медицинских    организаций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7  374  914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51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рублей, что в 4 раза больше по сравнению с 2017 годом.  </a:t>
                      </a:r>
                      <a:endParaRPr lang="ru-RU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000" dirty="0"/>
                    </a:p>
                  </a:txBody>
                  <a:tcPr marL="8940" marR="8940" marT="0" marB="0"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30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66000">
                    <a:schemeClr val="accent1">
                      <a:shade val="20000"/>
                      <a:satMod val="30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66000">
                    <a:schemeClr val="accent1">
                      <a:shade val="20000"/>
                      <a:satMod val="30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66000">
                      <a:schemeClr val="accent1">
                        <a:shade val="20000"/>
                        <a:satMod val="30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Спасибо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66000">
                      <a:schemeClr val="accent1">
                        <a:shade val="20000"/>
                        <a:satMod val="30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за внимание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66000">
                      <a:schemeClr val="accent1">
                        <a:shade val="20000"/>
                        <a:satMod val="300000"/>
                      </a:schemeClr>
                    </a:gs>
                  </a:gsLst>
                  <a:lin ang="5400000"/>
                </a:gradFill>
                <a:latin typeface="Tahoma" pitchFamily="34" charset="0"/>
                <a:cs typeface="Tahoma" pitchFamily="34" charset="0"/>
              </a:rPr>
              <a:t>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66000">
                    <a:schemeClr val="accent1">
                      <a:shade val="20000"/>
                      <a:satMod val="300000"/>
                    </a:scheme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7"/>
            <a:ext cx="1259632" cy="100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76" y="5279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3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03649" y="840077"/>
            <a:ext cx="6480720" cy="1338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lnSpc>
                <a:spcPct val="100000"/>
              </a:lnSpc>
              <a:buClrTx/>
              <a:buSzTx/>
            </a:pPr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kern="1200" dirty="0">
                <a:solidFill>
                  <a:schemeClr val="tx2"/>
                </a:solidFill>
                <a:latin typeface="Trebuchet MS"/>
                <a:cs typeface="Arial" charset="0"/>
              </a:rPr>
              <a:t>Результаты   экспертного контроля  СМО, работающими с системе ОМС на территории Хабаровского края в 2018 году</a:t>
            </a:r>
          </a:p>
          <a:p>
            <a:pPr lvl="0">
              <a:lnSpc>
                <a:spcPct val="100000"/>
              </a:lnSpc>
              <a:buClrTx/>
              <a:buSzTx/>
            </a:pPr>
            <a:r>
              <a:rPr lang="ru-RU" sz="2000" b="1" kern="1200" dirty="0">
                <a:solidFill>
                  <a:schemeClr val="tx2"/>
                </a:solidFill>
                <a:latin typeface="Trebuchet MS"/>
                <a:cs typeface="Arial" charset="0"/>
              </a:rPr>
              <a:t>(Медико- экономическая </a:t>
            </a:r>
            <a:r>
              <a:rPr lang="ru-RU" sz="2000" b="1" kern="1200" dirty="0" smtClean="0">
                <a:solidFill>
                  <a:schemeClr val="tx2"/>
                </a:solidFill>
                <a:latin typeface="Trebuchet MS"/>
                <a:cs typeface="Arial" charset="0"/>
              </a:rPr>
              <a:t>экспертиза)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424115"/>
              </p:ext>
            </p:extLst>
          </p:nvPr>
        </p:nvGraphicFramePr>
        <p:xfrm>
          <a:off x="842318" y="2355726"/>
          <a:ext cx="7776864" cy="232225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0"/>
                <a:gridCol w="1514463"/>
                <a:gridCol w="1368152"/>
                <a:gridCol w="1293849"/>
              </a:tblGrid>
              <a:tr h="829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  Количество выставленных счетов СМО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 количество проведенных МЭЭ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Выявлено нарушений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% выявления нарушений 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solidFill>
                      <a:schemeClr val="accent2"/>
                    </a:solidFill>
                  </a:tcPr>
                </a:tc>
              </a:tr>
              <a:tr h="304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СОГАЗ-Мед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4 966 736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96 913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10 805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ВТБ-МС           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1 946 441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49 295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6 945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Капитал-МС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652 984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8 529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СПВ-М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128 945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3 962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                                 7 695 106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158 699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18 713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10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03648" y="840077"/>
            <a:ext cx="6480720" cy="13388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>
              <a:lnSpc>
                <a:spcPct val="100000"/>
              </a:lnSpc>
              <a:buClrTx/>
              <a:buSzTx/>
            </a:pPr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kern="1200" dirty="0">
                <a:solidFill>
                  <a:schemeClr val="tx2"/>
                </a:solidFill>
                <a:latin typeface="Trebuchet MS"/>
                <a:cs typeface="Arial" charset="0"/>
              </a:rPr>
              <a:t>Результаты   экспертного контроля  СМО, работающими с системе ОМС на территории Хабаровского края в 2018 году</a:t>
            </a:r>
          </a:p>
          <a:p>
            <a:pPr lvl="0">
              <a:lnSpc>
                <a:spcPct val="100000"/>
              </a:lnSpc>
              <a:buClrTx/>
              <a:buSzTx/>
            </a:pPr>
            <a:r>
              <a:rPr lang="ru-RU" sz="2000" b="1" kern="1200" dirty="0" smtClean="0">
                <a:solidFill>
                  <a:schemeClr val="tx2"/>
                </a:solidFill>
                <a:latin typeface="Trebuchet MS"/>
                <a:cs typeface="Arial" charset="0"/>
              </a:rPr>
              <a:t>( Экспертиза качества медицинской помощи)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96634"/>
              </p:ext>
            </p:extLst>
          </p:nvPr>
        </p:nvGraphicFramePr>
        <p:xfrm>
          <a:off x="842318" y="2355726"/>
          <a:ext cx="7776864" cy="235273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0"/>
                <a:gridCol w="1514463"/>
                <a:gridCol w="1368152"/>
                <a:gridCol w="1293849"/>
              </a:tblGrid>
              <a:tr h="8296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  Количество выставленных счетов СМО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 количество проведенных  ЭКМП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 Выявлено нарушений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% выявления нарушений </a:t>
                      </a:r>
                      <a:endParaRPr lang="ru-RU" sz="1400" b="0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solidFill>
                      <a:schemeClr val="accent2"/>
                    </a:solidFill>
                  </a:tcPr>
                </a:tc>
              </a:tr>
              <a:tr h="3044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СОГАЗ-Мед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4 966 736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44 905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17 495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ВТБ-МС                   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1 946 441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26 742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10 909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Капитал-МС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652 984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5 726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СПВ-М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128 945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1 347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2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                                  7 695 106           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78720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30783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40" marR="8940" marT="670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79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33486" y="4763784"/>
            <a:ext cx="3670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17787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Результаты выполнения экспертиз СМО по видам медицинской помощи (МЭЭ)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795738"/>
              </p:ext>
            </p:extLst>
          </p:nvPr>
        </p:nvGraphicFramePr>
        <p:xfrm>
          <a:off x="179512" y="1329613"/>
          <a:ext cx="8712968" cy="371670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712968"/>
              </a:tblGrid>
              <a:tr h="37167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Всеми СМО проведено 158 699 МЭЭ, из них: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8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940" marR="8940" marT="6705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02540689"/>
              </p:ext>
            </p:extLst>
          </p:nvPr>
        </p:nvGraphicFramePr>
        <p:xfrm>
          <a:off x="323528" y="1599642"/>
          <a:ext cx="8424936" cy="344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331640" y="3594174"/>
            <a:ext cx="1052804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25224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43809" y="3867894"/>
            <a:ext cx="1000981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10558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98023" y="2042045"/>
            <a:ext cx="1126105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97960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6215" y="3594174"/>
            <a:ext cx="1126105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24957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06644" y="4011910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10,6%</a:t>
            </a:r>
            <a:endParaRPr lang="ru-RU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887798" y="4207438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8%</a:t>
            </a:r>
            <a:endParaRPr lang="ru-RU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06844" y="4280113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10%</a:t>
            </a:r>
            <a:endParaRPr lang="ru-RU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10900" y="4303417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8%</a:t>
            </a:r>
            <a:endParaRPr lang="ru-RU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35036" y="2643758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1,4%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267084" y="3590895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0,8%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563228" y="4083796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5,9%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067284" y="4280112"/>
            <a:ext cx="817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3%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5600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713995"/>
              </p:ext>
            </p:extLst>
          </p:nvPr>
        </p:nvGraphicFramePr>
        <p:xfrm>
          <a:off x="179512" y="1329613"/>
          <a:ext cx="8712968" cy="371670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712968"/>
              </a:tblGrid>
              <a:tr h="37167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Всеми СМО проведено 78 720 ЭКМП, из них: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8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940" marR="8940" marT="6705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22151934"/>
              </p:ext>
            </p:extLst>
          </p:nvPr>
        </p:nvGraphicFramePr>
        <p:xfrm>
          <a:off x="323528" y="1599642"/>
          <a:ext cx="8496944" cy="344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259632" y="3348476"/>
            <a:ext cx="908831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18852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89249" y="3949319"/>
            <a:ext cx="864095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4676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09021" y="2307430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43387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59258" y="3622196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11805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66157" y="3926346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7,9%</a:t>
            </a:r>
            <a:endParaRPr lang="ru-RU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850430" y="4141612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5%</a:t>
            </a:r>
            <a:endParaRPr lang="ru-RU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092316" y="4280113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4,4%</a:t>
            </a:r>
            <a:endParaRPr lang="ru-RU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578622" y="4303417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3%</a:t>
            </a:r>
            <a:endParaRPr lang="ru-RU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60032" y="3208337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0,6%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27036" y="3590895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0,5%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613308" y="4083796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2,8%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035006" y="4280112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1,5%</a:t>
            </a:r>
            <a:endParaRPr lang="ru-RU" sz="1200" b="1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417787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Результаты выполнения экспертиз СМО по видам медицинской помощи (ЭКМП)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9496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17272"/>
              </p:ext>
            </p:extLst>
          </p:nvPr>
        </p:nvGraphicFramePr>
        <p:xfrm>
          <a:off x="179512" y="1329613"/>
          <a:ext cx="8712968" cy="371670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712968"/>
              </a:tblGrid>
              <a:tr h="37167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ХКФОМС  проведено 6 060 реМЭЭ, из них: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8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940" marR="8940" marT="6705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90591040"/>
              </p:ext>
            </p:extLst>
          </p:nvPr>
        </p:nvGraphicFramePr>
        <p:xfrm>
          <a:off x="323528" y="1599642"/>
          <a:ext cx="8496944" cy="344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286905" y="2045606"/>
            <a:ext cx="908831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2462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87825" y="3454035"/>
            <a:ext cx="864095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867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2715766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1717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08204" y="3286019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1014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83644" y="3307115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9,8%</a:t>
            </a:r>
            <a:endParaRPr lang="ru-RU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22438" y="3493098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8%</a:t>
            </a:r>
            <a:endParaRPr lang="ru-RU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092316" y="4026418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8,2%</a:t>
            </a:r>
            <a:endParaRPr lang="ru-RU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35896" y="4164917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8%</a:t>
            </a:r>
            <a:endParaRPr lang="ru-RU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39810" y="3493098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1,8%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78822" y="3950935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0,8%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588224" y="3945296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4,1%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179022" y="4083918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3%</a:t>
            </a:r>
            <a:endParaRPr lang="ru-RU" sz="1200" b="1" dirty="0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1417787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Число выполненных ХКФОМС  реэкспертиз   по результатам МЭЭ (2018г) 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668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4763784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8108"/>
              </p:ext>
            </p:extLst>
          </p:nvPr>
        </p:nvGraphicFramePr>
        <p:xfrm>
          <a:off x="179512" y="1329613"/>
          <a:ext cx="8712968" cy="3716708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712968"/>
              </a:tblGrid>
              <a:tr h="37167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 smtClean="0">
                          <a:solidFill>
                            <a:schemeClr val="tx2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ХКФОМС  проведено 2 310 реЭКМП, из них: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800" b="1" dirty="0" smtClean="0">
                        <a:solidFill>
                          <a:schemeClr val="tx2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940" marR="8940" marT="6705" marB="0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3944678"/>
              </p:ext>
            </p:extLst>
          </p:nvPr>
        </p:nvGraphicFramePr>
        <p:xfrm>
          <a:off x="323528" y="1599642"/>
          <a:ext cx="8568952" cy="3441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270720" y="2154014"/>
            <a:ext cx="908831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1128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996144" y="3567566"/>
            <a:ext cx="864095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332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30750" y="3090118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591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496316" y="3704426"/>
            <a:ext cx="972108" cy="273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259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68022" y="3297918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6%</a:t>
            </a:r>
            <a:endParaRPr lang="ru-RU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922438" y="3503056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5%</a:t>
            </a:r>
            <a:endParaRPr lang="ru-RU" sz="1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3146574" y="4083795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7,1%</a:t>
            </a:r>
            <a:endParaRPr lang="ru-RU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50630" y="4299999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3%</a:t>
            </a:r>
            <a:endParaRPr lang="ru-RU" sz="12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874766" y="3668297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1,4%</a:t>
            </a:r>
            <a:endParaRPr lang="ru-RU" sz="1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378822" y="4148600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0,5%</a:t>
            </a:r>
            <a:endParaRPr lang="ru-RU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660232" y="4083795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2,2%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164288" y="4222294"/>
            <a:ext cx="705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1,5%</a:t>
            </a:r>
            <a:endParaRPr lang="ru-RU" sz="1200" b="1" dirty="0"/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403648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Число выполненных ХКФОМС  реэкспертиз  по результатам  ЭКМП (2018г)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18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17787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Результаты МЭЭ реэкспертиз   ХКФОМС </a:t>
            </a:r>
          </a:p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2017-2018 </a:t>
            </a:r>
            <a:r>
              <a:rPr lang="ru-RU" b="1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гг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90249"/>
              </p:ext>
            </p:extLst>
          </p:nvPr>
        </p:nvGraphicFramePr>
        <p:xfrm>
          <a:off x="4730750" y="1707654"/>
          <a:ext cx="4343182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Подвергнуто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6 060 случаев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223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Дефектов</a:t>
                      </a:r>
                      <a:r>
                        <a:rPr lang="ru-RU" sz="1400" baseline="0" dirty="0" smtClean="0"/>
                        <a:t> допущено МО, но не выявленных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53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Финансовые санкции</a:t>
                      </a:r>
                      <a:r>
                        <a:rPr lang="ru-RU" sz="1400" baseline="0" dirty="0" smtClean="0"/>
                        <a:t> к 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131</a:t>
                      </a:r>
                      <a:r>
                        <a:rPr lang="en-US" sz="1500" b="1" dirty="0" smtClean="0"/>
                        <a:t> </a:t>
                      </a:r>
                      <a:r>
                        <a:rPr lang="ru-RU" sz="1500" b="1" dirty="0" smtClean="0"/>
                        <a:t>756,60 </a:t>
                      </a:r>
                      <a:r>
                        <a:rPr lang="ru-RU" sz="1600" b="1" dirty="0" smtClean="0"/>
                        <a:t>руб.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Штрафные санкции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131</a:t>
                      </a:r>
                      <a:r>
                        <a:rPr lang="en-US" sz="1500" b="1" dirty="0" smtClean="0"/>
                        <a:t> </a:t>
                      </a:r>
                      <a:r>
                        <a:rPr lang="ru-RU" sz="1500" b="1" dirty="0" smtClean="0"/>
                        <a:t>607,30 </a:t>
                      </a:r>
                      <a:r>
                        <a:rPr lang="ru-RU" sz="1600" b="1" dirty="0" smtClean="0"/>
                        <a:t>руб.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 необоснованных применений фин.</a:t>
                      </a:r>
                      <a:r>
                        <a:rPr lang="ru-RU" sz="1400" baseline="0" dirty="0" smtClean="0"/>
                        <a:t> санкций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149 </a:t>
                      </a:r>
                      <a:r>
                        <a:rPr lang="ru-RU" sz="1600" b="1" dirty="0" smtClean="0"/>
                        <a:t>случаев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50255"/>
              </p:ext>
            </p:extLst>
          </p:nvPr>
        </p:nvGraphicFramePr>
        <p:xfrm>
          <a:off x="4730750" y="4227934"/>
          <a:ext cx="4343182" cy="889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Восстановлено МО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874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361,04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Применено штраф. </a:t>
                      </a:r>
                      <a:r>
                        <a:rPr lang="ru-RU" sz="1400" dirty="0" err="1" smtClean="0"/>
                        <a:t>санк</a:t>
                      </a:r>
                      <a:r>
                        <a:rPr lang="ru-RU" sz="1400" dirty="0" smtClean="0"/>
                        <a:t>. к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016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411,36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646301"/>
              </p:ext>
            </p:extLst>
          </p:nvPr>
        </p:nvGraphicFramePr>
        <p:xfrm>
          <a:off x="156810" y="1707654"/>
          <a:ext cx="434318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Подвергнуто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11 645 случаев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1449 дефектов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Дефектов</a:t>
                      </a:r>
                      <a:r>
                        <a:rPr lang="ru-RU" sz="1400" baseline="0" dirty="0" smtClean="0"/>
                        <a:t> допущено МО, но не выявленных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246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Финансовые санкции</a:t>
                      </a:r>
                      <a:r>
                        <a:rPr lang="ru-RU" sz="1400" baseline="0" dirty="0" smtClean="0"/>
                        <a:t> к 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803</a:t>
                      </a:r>
                      <a:r>
                        <a:rPr lang="en-US" sz="1500" b="1" dirty="0" smtClean="0"/>
                        <a:t> </a:t>
                      </a:r>
                      <a:r>
                        <a:rPr lang="ru-RU" sz="1500" b="1" dirty="0" smtClean="0"/>
                        <a:t>013,62</a:t>
                      </a:r>
                      <a:r>
                        <a:rPr lang="ru-RU" sz="1600" b="1" dirty="0" smtClean="0"/>
                        <a:t> </a:t>
                      </a:r>
                      <a:r>
                        <a:rPr lang="ru-RU" sz="1600" b="1" dirty="0" smtClean="0"/>
                        <a:t>руб.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Штрафные санкции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189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ru-RU" sz="1600" b="1" dirty="0" smtClean="0"/>
                        <a:t>655 </a:t>
                      </a:r>
                      <a:r>
                        <a:rPr lang="ru-RU" sz="1600" b="1" dirty="0" smtClean="0"/>
                        <a:t>руб.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22186"/>
              </p:ext>
            </p:extLst>
          </p:nvPr>
        </p:nvGraphicFramePr>
        <p:xfrm>
          <a:off x="162168" y="3723878"/>
          <a:ext cx="4343182" cy="889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Восстановлено МО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607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897,52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Применено штраф. </a:t>
                      </a:r>
                      <a:r>
                        <a:rPr lang="ru-RU" sz="1400" dirty="0" err="1" smtClean="0"/>
                        <a:t>санк</a:t>
                      </a:r>
                      <a:r>
                        <a:rPr lang="ru-RU" sz="1400" dirty="0" smtClean="0"/>
                        <a:t>. к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89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655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086794" y="1408560"/>
            <a:ext cx="1338411" cy="2990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1408560"/>
            <a:ext cx="1338411" cy="2990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02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810" y="1083982"/>
            <a:ext cx="8974399" cy="21898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 smtClean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2358" y="91492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 i="1">
                <a:solidFill>
                  <a:srgbClr val="0039AC"/>
                </a:solidFill>
              </a:defRPr>
            </a:lvl1pPr>
          </a:lstStyle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Хабаровский краевой фонд обязательного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едицинского страхования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417787" y="735546"/>
            <a:ext cx="6480720" cy="6052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ap="flat">
            <a:noFill/>
            <a:bevel/>
          </a:ln>
          <a:effectLst>
            <a:glow rad="88900">
              <a:schemeClr val="accent1">
                <a:lumMod val="75000"/>
                <a:alpha val="40000"/>
              </a:schemeClr>
            </a:glo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rtlCol="0" anchor="t" anchorCtr="0">
            <a:spAutoFit/>
          </a:bodyPr>
          <a:lstStyle>
            <a:defPPr>
              <a:defRPr lang="ru-RU"/>
            </a:defPPr>
            <a:lvl1pPr marL="0" indent="0" algn="ctr" defTabSz="914400" eaLnBrk="1" latinLnBrk="0" hangingPunct="1">
              <a:lnSpc>
                <a:spcPts val="2000"/>
              </a:lnSpc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 sz="2100" b="0" i="0" ker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Результаты ЭКМП реэкспертиз   ХКФОМС </a:t>
            </a:r>
          </a:p>
          <a:p>
            <a:r>
              <a:rPr lang="ru-RU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2017-2018 </a:t>
            </a:r>
            <a:r>
              <a:rPr lang="ru-RU" b="1" kern="1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гг</a:t>
            </a:r>
            <a:endParaRPr lang="ru-RU" b="1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Picture 3" descr="C:\Users\Medyantsev\Desktop\ИКОНКИ\Герь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4013"/>
            <a:ext cx="1259632" cy="11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654356"/>
              </p:ext>
            </p:extLst>
          </p:nvPr>
        </p:nvGraphicFramePr>
        <p:xfrm>
          <a:off x="4730750" y="1707654"/>
          <a:ext cx="4343182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Подвергнуто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2 310 случаев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1759 дефектов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Дефектов</a:t>
                      </a:r>
                      <a:r>
                        <a:rPr lang="ru-RU" sz="1400" baseline="0" dirty="0" smtClean="0"/>
                        <a:t> допущено МО, но не выявленных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416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Финансовые санкции</a:t>
                      </a:r>
                      <a:r>
                        <a:rPr lang="ru-RU" sz="1400" baseline="0" dirty="0" smtClean="0"/>
                        <a:t> к 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910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792,54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Штрафные санкции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138</a:t>
                      </a:r>
                      <a:r>
                        <a:rPr lang="en-US" sz="1500" b="1" dirty="0" smtClean="0"/>
                        <a:t> </a:t>
                      </a:r>
                      <a:r>
                        <a:rPr lang="ru-RU" sz="1500" b="1" dirty="0" smtClean="0"/>
                        <a:t>984,08 </a:t>
                      </a:r>
                      <a:r>
                        <a:rPr lang="ru-RU" sz="1600" b="1" dirty="0" smtClean="0"/>
                        <a:t>руб.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 необоснованных применений фин.</a:t>
                      </a:r>
                      <a:r>
                        <a:rPr lang="ru-RU" sz="1400" baseline="0" dirty="0" smtClean="0"/>
                        <a:t> санкций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2</a:t>
                      </a:r>
                      <a:r>
                        <a:rPr lang="en-US" sz="1600" b="1" dirty="0" smtClean="0"/>
                        <a:t>49 </a:t>
                      </a:r>
                      <a:r>
                        <a:rPr lang="ru-RU" sz="1600" b="1" dirty="0" smtClean="0"/>
                        <a:t>случаев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656329"/>
              </p:ext>
            </p:extLst>
          </p:nvPr>
        </p:nvGraphicFramePr>
        <p:xfrm>
          <a:off x="4730750" y="4227934"/>
          <a:ext cx="4343182" cy="889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Восстановлено МО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500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553,47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Применено штраф. </a:t>
                      </a:r>
                      <a:r>
                        <a:rPr lang="ru-RU" sz="1400" dirty="0" err="1" smtClean="0"/>
                        <a:t>санк</a:t>
                      </a:r>
                      <a:r>
                        <a:rPr lang="ru-RU" sz="1400" dirty="0" smtClean="0"/>
                        <a:t>. к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752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363,75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989538"/>
              </p:ext>
            </p:extLst>
          </p:nvPr>
        </p:nvGraphicFramePr>
        <p:xfrm>
          <a:off x="156810" y="1707654"/>
          <a:ext cx="4343182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Подвергнуто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6 300 случаев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Выявлено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2192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Дефектов</a:t>
                      </a:r>
                      <a:r>
                        <a:rPr lang="ru-RU" sz="1400" baseline="0" dirty="0" smtClean="0"/>
                        <a:t> допущено МО, но не выявленных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835 дефекта</a:t>
                      </a:r>
                      <a:endParaRPr lang="ru-RU" sz="16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Финансовые санкции</a:t>
                      </a:r>
                      <a:r>
                        <a:rPr lang="ru-RU" sz="1400" baseline="0" dirty="0" smtClean="0"/>
                        <a:t> к 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064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394,37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Штрафные санкции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240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439,10 </a:t>
                      </a:r>
                      <a:r>
                        <a:rPr lang="ru-RU" sz="1400" b="1" dirty="0" smtClean="0"/>
                        <a:t>руб</a:t>
                      </a:r>
                      <a:r>
                        <a:rPr lang="ru-RU" sz="1600" b="1" dirty="0" smtClean="0"/>
                        <a:t>.</a:t>
                      </a:r>
                      <a:endParaRPr lang="ru-RU" sz="16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197272"/>
              </p:ext>
            </p:extLst>
          </p:nvPr>
        </p:nvGraphicFramePr>
        <p:xfrm>
          <a:off x="162168" y="3723878"/>
          <a:ext cx="4343182" cy="8890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2614990"/>
                <a:gridCol w="1728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Восстановлено МО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1193047,36 руб.</a:t>
                      </a:r>
                      <a:endParaRPr lang="ru-RU" sz="1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Применено штраф. </a:t>
                      </a:r>
                      <a:r>
                        <a:rPr lang="ru-RU" sz="1400" dirty="0" err="1" smtClean="0"/>
                        <a:t>санк</a:t>
                      </a:r>
                      <a:r>
                        <a:rPr lang="ru-RU" sz="1400" dirty="0" smtClean="0"/>
                        <a:t>. к СМО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949</a:t>
                      </a:r>
                      <a:r>
                        <a:rPr lang="en-US" sz="1400" b="1" dirty="0" smtClean="0"/>
                        <a:t> </a:t>
                      </a:r>
                      <a:r>
                        <a:rPr lang="ru-RU" sz="1400" b="1" dirty="0" smtClean="0"/>
                        <a:t>664,93 </a:t>
                      </a:r>
                      <a:r>
                        <a:rPr lang="ru-RU" sz="1400" b="1" dirty="0" smtClean="0"/>
                        <a:t>руб.</a:t>
                      </a:r>
                      <a:endParaRPr lang="ru-RU" sz="1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086794" y="1408560"/>
            <a:ext cx="1338411" cy="2990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660232" y="1408560"/>
            <a:ext cx="1338411" cy="2990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68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14799</TotalTime>
  <Words>770</Words>
  <Application>Microsoft Office PowerPoint</Application>
  <PresentationFormat>Экран (16:9)</PresentationFormat>
  <Paragraphs>226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Ларионов Сергей Васильевич</dc:creator>
  <cp:lastModifiedBy>Волошенко Евгений Борисович</cp:lastModifiedBy>
  <cp:revision>1266</cp:revision>
  <cp:lastPrinted>2017-06-29T01:53:39Z</cp:lastPrinted>
  <dcterms:modified xsi:type="dcterms:W3CDTF">2019-03-27T08:48:39Z</dcterms:modified>
</cp:coreProperties>
</file>